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1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3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03415-4217-4E56-84A9-54548A604640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394C8E-05B4-43C0-AC61-93A96D4A20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738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xfrm>
            <a:off x="3821551" y="8658723"/>
            <a:ext cx="2926090" cy="343387"/>
          </a:xfrm>
        </p:spPr>
        <p:txBody>
          <a:bodyPr/>
          <a:lstStyle/>
          <a:p>
            <a:r>
              <a:rPr lang="fr-FR" dirty="0" smtClean="0"/>
              <a:t>ENG</a:t>
            </a:r>
          </a:p>
          <a:p>
            <a:r>
              <a:rPr lang="fr-FR" dirty="0" smtClean="0"/>
              <a:t>1/2</a:t>
            </a:r>
            <a:endParaRPr lang="fr-FR" dirty="0"/>
          </a:p>
        </p:txBody>
      </p:sp>
      <p:sp>
        <p:nvSpPr>
          <p:cNvPr id="5" name="Espace réservé des notes 2">
            <a:extLst>
              <a:ext uri="{FF2B5EF4-FFF2-40B4-BE49-F238E27FC236}">
                <a16:creationId xmlns:a16="http://schemas.microsoft.com/office/drawing/2014/main" id="{17449BC2-119C-408F-9BD2-AA0F7A2AD4A5}"/>
              </a:ext>
            </a:extLst>
          </p:cNvPr>
          <p:cNvSpPr txBox="1">
            <a:spLocks/>
          </p:cNvSpPr>
          <p:nvPr/>
        </p:nvSpPr>
        <p:spPr>
          <a:xfrm>
            <a:off x="685800" y="423576"/>
            <a:ext cx="5486400" cy="3514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/>
              <a:t>Competitive dialogue procedure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3238B8-3EDB-49C9-AEC5-5820AD35D1A8}"/>
              </a:ext>
            </a:extLst>
          </p:cNvPr>
          <p:cNvSpPr/>
          <p:nvPr/>
        </p:nvSpPr>
        <p:spPr>
          <a:xfrm>
            <a:off x="1823225" y="797686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400" dirty="0"/>
              <a:t>Call for applications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EE8076-5134-4FB9-9779-91E6FEB2209B}"/>
              </a:ext>
            </a:extLst>
          </p:cNvPr>
          <p:cNvSpPr/>
          <p:nvPr/>
        </p:nvSpPr>
        <p:spPr>
          <a:xfrm>
            <a:off x="1823225" y="1285910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/>
              <a:t>Applications analyze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8EC6F7E-EDB0-436C-A608-D06BCDBF0A4E}"/>
              </a:ext>
            </a:extLst>
          </p:cNvPr>
          <p:cNvCxnSpPr>
            <a:cxnSpLocks/>
          </p:cNvCxnSpPr>
          <p:nvPr/>
        </p:nvCxnSpPr>
        <p:spPr>
          <a:xfrm>
            <a:off x="3429000" y="1105463"/>
            <a:ext cx="0" cy="18044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CAA6E34D-47AA-4EC3-9E96-1E269EB5CB6A}"/>
              </a:ext>
            </a:extLst>
          </p:cNvPr>
          <p:cNvSpPr/>
          <p:nvPr/>
        </p:nvSpPr>
        <p:spPr>
          <a:xfrm>
            <a:off x="1823225" y="1772370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fr-FR" sz="1400" dirty="0"/>
              <a:t>Calling for tenders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2DF0AC-EF5D-4F3E-A718-52383765D022}"/>
              </a:ext>
            </a:extLst>
          </p:cNvPr>
          <p:cNvSpPr/>
          <p:nvPr/>
        </p:nvSpPr>
        <p:spPr>
          <a:xfrm>
            <a:off x="2047875" y="2259470"/>
            <a:ext cx="27622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400" dirty="0"/>
              <a:t>On-site visit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3E74C249-76AD-4A1A-83FE-CF5504B35E18}"/>
              </a:ext>
            </a:extLst>
          </p:cNvPr>
          <p:cNvCxnSpPr>
            <a:cxnSpLocks/>
          </p:cNvCxnSpPr>
          <p:nvPr/>
        </p:nvCxnSpPr>
        <p:spPr>
          <a:xfrm flipH="1">
            <a:off x="3428166" y="1593687"/>
            <a:ext cx="1669" cy="17868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986F02A0-EEB9-4398-995E-7334DB31A0DE}"/>
              </a:ext>
            </a:extLst>
          </p:cNvPr>
          <p:cNvCxnSpPr>
            <a:cxnSpLocks/>
          </p:cNvCxnSpPr>
          <p:nvPr/>
        </p:nvCxnSpPr>
        <p:spPr>
          <a:xfrm flipH="1">
            <a:off x="3427860" y="2080147"/>
            <a:ext cx="2281" cy="17932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3E0AA53A-0462-4F35-AA71-C186F9719D31}"/>
              </a:ext>
            </a:extLst>
          </p:cNvPr>
          <p:cNvSpPr/>
          <p:nvPr/>
        </p:nvSpPr>
        <p:spPr>
          <a:xfrm>
            <a:off x="1823225" y="2747265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/>
              <a:t>Submission of the 1</a:t>
            </a:r>
            <a:r>
              <a:rPr lang="en-US" sz="1400" baseline="30000" dirty="0"/>
              <a:t>st</a:t>
            </a:r>
            <a:r>
              <a:rPr lang="en-US" sz="1400" dirty="0"/>
              <a:t> proposition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374DB6FE-9D60-4F63-B515-73B8755C26DD}"/>
              </a:ext>
            </a:extLst>
          </p:cNvPr>
          <p:cNvCxnSpPr>
            <a:cxnSpLocks/>
          </p:cNvCxnSpPr>
          <p:nvPr/>
        </p:nvCxnSpPr>
        <p:spPr>
          <a:xfrm>
            <a:off x="3427865" y="2567247"/>
            <a:ext cx="2270" cy="1800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CC7DF4C-15BD-4C2B-A98F-0C596EB63F73}"/>
              </a:ext>
            </a:extLst>
          </p:cNvPr>
          <p:cNvSpPr/>
          <p:nvPr/>
        </p:nvSpPr>
        <p:spPr>
          <a:xfrm>
            <a:off x="1008406" y="3232014"/>
            <a:ext cx="4841188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proposition analyze, opening of the call for tenders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F7CD63-44AB-43FE-8D36-A65251FDB1AB}"/>
              </a:ext>
            </a:extLst>
          </p:cNvPr>
          <p:cNvSpPr/>
          <p:nvPr/>
        </p:nvSpPr>
        <p:spPr>
          <a:xfrm>
            <a:off x="1823225" y="4197398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400" dirty="0"/>
              <a:t>Submission</a:t>
            </a:r>
            <a:r>
              <a:rPr lang="fr-FR" sz="1400" dirty="0"/>
              <a:t> of the 2</a:t>
            </a:r>
            <a:r>
              <a:rPr lang="fr-FR" sz="1400" baseline="30000" dirty="0"/>
              <a:t>nd</a:t>
            </a:r>
            <a:r>
              <a:rPr lang="fr-FR" sz="1400" dirty="0"/>
              <a:t> </a:t>
            </a:r>
            <a:r>
              <a:rPr lang="en-US" sz="1400" dirty="0"/>
              <a:t>proposition</a:t>
            </a:r>
            <a:endParaRPr lang="en-US" sz="16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F13B820-BE7B-486C-BCD9-2F202BB99C4E}"/>
              </a:ext>
            </a:extLst>
          </p:cNvPr>
          <p:cNvSpPr/>
          <p:nvPr/>
        </p:nvSpPr>
        <p:spPr>
          <a:xfrm>
            <a:off x="1081088" y="3711303"/>
            <a:ext cx="4695825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dialogue round (readjustment of the proposition)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F6090E7-6477-4A84-B8D7-5AD269709628}"/>
              </a:ext>
            </a:extLst>
          </p:cNvPr>
          <p:cNvSpPr/>
          <p:nvPr/>
        </p:nvSpPr>
        <p:spPr>
          <a:xfrm>
            <a:off x="1823225" y="7013897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/>
              <a:t>Analyze offers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BA0D200-7B26-4605-B1C2-8AD8CD13F8C1}"/>
              </a:ext>
            </a:extLst>
          </p:cNvPr>
          <p:cNvSpPr/>
          <p:nvPr/>
        </p:nvSpPr>
        <p:spPr>
          <a:xfrm>
            <a:off x="1823225" y="7947987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/>
              <a:t>Awarding of public contract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8D4AA7-E592-413F-88DC-D2DA80257B66}"/>
              </a:ext>
            </a:extLst>
          </p:cNvPr>
          <p:cNvSpPr/>
          <p:nvPr/>
        </p:nvSpPr>
        <p:spPr>
          <a:xfrm>
            <a:off x="1813694" y="8416529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/>
              <a:t>Notification of the market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6A9BAE8-5F53-4F11-9369-04BB26CB1EFF}"/>
              </a:ext>
            </a:extLst>
          </p:cNvPr>
          <p:cNvSpPr/>
          <p:nvPr/>
        </p:nvSpPr>
        <p:spPr>
          <a:xfrm>
            <a:off x="1419440" y="5153906"/>
            <a:ext cx="4019120" cy="292388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300" dirty="0"/>
              <a:t>2</a:t>
            </a:r>
            <a:r>
              <a:rPr lang="fr-FR" sz="1300" baseline="30000" dirty="0"/>
              <a:t>nd</a:t>
            </a:r>
            <a:r>
              <a:rPr lang="fr-FR" sz="1300" dirty="0"/>
              <a:t> dialogue round (</a:t>
            </a:r>
            <a:r>
              <a:rPr lang="en-US" sz="1300" dirty="0"/>
              <a:t>readjustment</a:t>
            </a:r>
            <a:r>
              <a:rPr lang="fr-FR" sz="1300" dirty="0"/>
              <a:t> of the proposition)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BD4A6792-5669-4193-A97E-948AB642B832}"/>
              </a:ext>
            </a:extLst>
          </p:cNvPr>
          <p:cNvCxnSpPr>
            <a:cxnSpLocks/>
          </p:cNvCxnSpPr>
          <p:nvPr/>
        </p:nvCxnSpPr>
        <p:spPr>
          <a:xfrm flipH="1">
            <a:off x="3429000" y="4019080"/>
            <a:ext cx="1" cy="1783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B86A9072-1212-4B00-AA19-FEDE308D264E}"/>
              </a:ext>
            </a:extLst>
          </p:cNvPr>
          <p:cNvSpPr/>
          <p:nvPr/>
        </p:nvSpPr>
        <p:spPr>
          <a:xfrm>
            <a:off x="1823225" y="4675652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400" dirty="0"/>
              <a:t>Analyze of the 2</a:t>
            </a:r>
            <a:r>
              <a:rPr lang="en-US" sz="1400" baseline="30000" dirty="0"/>
              <a:t>nd</a:t>
            </a:r>
            <a:r>
              <a:rPr lang="en-US" sz="1400" dirty="0"/>
              <a:t> proposition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3714F80C-51F6-4F43-8482-9FDCF331A65A}"/>
              </a:ext>
            </a:extLst>
          </p:cNvPr>
          <p:cNvCxnSpPr>
            <a:cxnSpLocks/>
          </p:cNvCxnSpPr>
          <p:nvPr/>
        </p:nvCxnSpPr>
        <p:spPr>
          <a:xfrm flipH="1">
            <a:off x="3429000" y="4505175"/>
            <a:ext cx="1" cy="17047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449DC817-270F-4F9A-A523-600842149BA4}"/>
              </a:ext>
            </a:extLst>
          </p:cNvPr>
          <p:cNvCxnSpPr>
            <a:cxnSpLocks/>
          </p:cNvCxnSpPr>
          <p:nvPr/>
        </p:nvCxnSpPr>
        <p:spPr>
          <a:xfrm flipH="1">
            <a:off x="3429000" y="4983429"/>
            <a:ext cx="1" cy="17047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9E5CFC95-A36D-4E2B-8789-F517DBDECE90}"/>
              </a:ext>
            </a:extLst>
          </p:cNvPr>
          <p:cNvCxnSpPr>
            <a:cxnSpLocks/>
          </p:cNvCxnSpPr>
          <p:nvPr/>
        </p:nvCxnSpPr>
        <p:spPr>
          <a:xfrm flipH="1">
            <a:off x="3429000" y="3055042"/>
            <a:ext cx="1" cy="17697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F25B71AB-F51A-42E3-BA9C-896996579C4B}"/>
              </a:ext>
            </a:extLst>
          </p:cNvPr>
          <p:cNvCxnSpPr>
            <a:cxnSpLocks/>
          </p:cNvCxnSpPr>
          <p:nvPr/>
        </p:nvCxnSpPr>
        <p:spPr>
          <a:xfrm>
            <a:off x="3429000" y="3539791"/>
            <a:ext cx="0" cy="17151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Parenthèse fermante 28">
            <a:extLst>
              <a:ext uri="{FF2B5EF4-FFF2-40B4-BE49-F238E27FC236}">
                <a16:creationId xmlns:a16="http://schemas.microsoft.com/office/drawing/2014/main" id="{6614913E-2AD5-465D-B698-44DC91BBB589}"/>
              </a:ext>
            </a:extLst>
          </p:cNvPr>
          <p:cNvSpPr/>
          <p:nvPr/>
        </p:nvSpPr>
        <p:spPr>
          <a:xfrm>
            <a:off x="5727554" y="3196328"/>
            <a:ext cx="244079" cy="2788169"/>
          </a:xfrm>
          <a:prstGeom prst="rightBracket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076CF35-75A0-4240-B092-0C8D88DB9C43}"/>
              </a:ext>
            </a:extLst>
          </p:cNvPr>
          <p:cNvSpPr/>
          <p:nvPr/>
        </p:nvSpPr>
        <p:spPr>
          <a:xfrm>
            <a:off x="1823225" y="5616771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400" dirty="0"/>
              <a:t>End of dialogue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8855A61-F418-4939-9BDC-288AB3C8D14D}"/>
              </a:ext>
            </a:extLst>
          </p:cNvPr>
          <p:cNvSpPr/>
          <p:nvPr/>
        </p:nvSpPr>
        <p:spPr>
          <a:xfrm>
            <a:off x="1760474" y="6086683"/>
            <a:ext cx="3337053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400" dirty="0"/>
              <a:t>Invitation to submit a final offer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1DE1D98-7F1B-4F5B-8FB1-533C11FEB6AD}"/>
              </a:ext>
            </a:extLst>
          </p:cNvPr>
          <p:cNvSpPr/>
          <p:nvPr/>
        </p:nvSpPr>
        <p:spPr>
          <a:xfrm>
            <a:off x="1823225" y="6548349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400" dirty="0"/>
              <a:t>Put the offer back</a:t>
            </a:r>
          </a:p>
        </p:txBody>
      </p: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DC80C45D-8A04-4FF6-82B4-CF6E6C48B3C1}"/>
              </a:ext>
            </a:extLst>
          </p:cNvPr>
          <p:cNvCxnSpPr>
            <a:cxnSpLocks/>
          </p:cNvCxnSpPr>
          <p:nvPr/>
        </p:nvCxnSpPr>
        <p:spPr>
          <a:xfrm flipH="1">
            <a:off x="3428999" y="5446294"/>
            <a:ext cx="2" cy="17047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D80E3CF4-5744-4FFB-86AB-230F50BE8037}"/>
              </a:ext>
            </a:extLst>
          </p:cNvPr>
          <p:cNvCxnSpPr>
            <a:cxnSpLocks/>
          </p:cNvCxnSpPr>
          <p:nvPr/>
        </p:nvCxnSpPr>
        <p:spPr>
          <a:xfrm flipH="1">
            <a:off x="3429000" y="5924548"/>
            <a:ext cx="1" cy="16213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4DDAE122-5626-4A46-B9C3-5FBFD89E02D0}"/>
              </a:ext>
            </a:extLst>
          </p:cNvPr>
          <p:cNvCxnSpPr>
            <a:cxnSpLocks/>
          </p:cNvCxnSpPr>
          <p:nvPr/>
        </p:nvCxnSpPr>
        <p:spPr>
          <a:xfrm>
            <a:off x="3428999" y="6394460"/>
            <a:ext cx="2" cy="15388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FAF6EE70-1EA1-458D-8542-175AD670F7FF}"/>
              </a:ext>
            </a:extLst>
          </p:cNvPr>
          <p:cNvCxnSpPr>
            <a:cxnSpLocks/>
          </p:cNvCxnSpPr>
          <p:nvPr/>
        </p:nvCxnSpPr>
        <p:spPr>
          <a:xfrm flipH="1">
            <a:off x="3428999" y="6856126"/>
            <a:ext cx="3" cy="15777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2F88C361-1D2F-4E05-AD15-E2D2673112EB}"/>
              </a:ext>
            </a:extLst>
          </p:cNvPr>
          <p:cNvCxnSpPr>
            <a:cxnSpLocks/>
          </p:cNvCxnSpPr>
          <p:nvPr/>
        </p:nvCxnSpPr>
        <p:spPr>
          <a:xfrm flipH="1">
            <a:off x="3429000" y="7321674"/>
            <a:ext cx="1" cy="18849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F2C44975-650C-4646-89C2-5A41694DCE9F}"/>
              </a:ext>
            </a:extLst>
          </p:cNvPr>
          <p:cNvCxnSpPr>
            <a:cxnSpLocks/>
          </p:cNvCxnSpPr>
          <p:nvPr/>
        </p:nvCxnSpPr>
        <p:spPr>
          <a:xfrm flipH="1">
            <a:off x="3429000" y="8255764"/>
            <a:ext cx="9531" cy="1607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8E123803-AE77-47A4-BA56-38F372F3D605}"/>
              </a:ext>
            </a:extLst>
          </p:cNvPr>
          <p:cNvSpPr/>
          <p:nvPr/>
        </p:nvSpPr>
        <p:spPr>
          <a:xfrm>
            <a:off x="1823225" y="7482439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n-US" sz="1400" dirty="0"/>
              <a:t>Report with the successful candidate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764AF31F-2568-48FA-9A22-98EC78BA41B1}"/>
              </a:ext>
            </a:extLst>
          </p:cNvPr>
          <p:cNvCxnSpPr>
            <a:cxnSpLocks/>
          </p:cNvCxnSpPr>
          <p:nvPr/>
        </p:nvCxnSpPr>
        <p:spPr>
          <a:xfrm>
            <a:off x="3429000" y="7790216"/>
            <a:ext cx="0" cy="15777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0ECC66CC-70A4-4D04-AD1F-7EBDE3797117}"/>
              </a:ext>
            </a:extLst>
          </p:cNvPr>
          <p:cNvSpPr txBox="1"/>
          <p:nvPr/>
        </p:nvSpPr>
        <p:spPr>
          <a:xfrm rot="5400000">
            <a:off x="4033634" y="5381282"/>
            <a:ext cx="4152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If necessary, up to 4 rounds possible </a:t>
            </a:r>
          </a:p>
        </p:txBody>
      </p:sp>
      <p:pic>
        <p:nvPicPr>
          <p:cNvPr id="42" name="Picture 22">
            <a:extLst>
              <a:ext uri="{FF2B5EF4-FFF2-40B4-BE49-F238E27FC236}">
                <a16:creationId xmlns:a16="http://schemas.microsoft.com/office/drawing/2014/main" id="{1CD590CA-95DF-4E10-8B65-6C2C45AE030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03832" y="102499"/>
            <a:ext cx="1215608" cy="46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093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685800" y="423576"/>
            <a:ext cx="5486400" cy="351456"/>
          </a:xfrm>
        </p:spPr>
        <p:txBody>
          <a:bodyPr/>
          <a:lstStyle/>
          <a:p>
            <a:pPr algn="ctr"/>
            <a:r>
              <a:rPr lang="fr-FR" sz="1800" b="1" dirty="0"/>
              <a:t>Procédure de dialogue compétitif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xfrm>
            <a:off x="3766371" y="8570417"/>
            <a:ext cx="2971800" cy="458787"/>
          </a:xfrm>
        </p:spPr>
        <p:txBody>
          <a:bodyPr/>
          <a:lstStyle/>
          <a:p>
            <a:r>
              <a:rPr lang="fr-FR" dirty="0" smtClean="0"/>
              <a:t>FR</a:t>
            </a:r>
          </a:p>
          <a:p>
            <a:r>
              <a:rPr lang="fr-FR" dirty="0" smtClean="0"/>
              <a:t>2/2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4496A0C-BB5E-41FD-AFCA-F464F8F0DB7A}"/>
              </a:ext>
            </a:extLst>
          </p:cNvPr>
          <p:cNvSpPr/>
          <p:nvPr/>
        </p:nvSpPr>
        <p:spPr>
          <a:xfrm>
            <a:off x="1823225" y="797686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400" dirty="0"/>
              <a:t>Appel à candidature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3DDEB9-0CD5-4C03-8974-9022014D44E0}"/>
              </a:ext>
            </a:extLst>
          </p:cNvPr>
          <p:cNvSpPr/>
          <p:nvPr/>
        </p:nvSpPr>
        <p:spPr>
          <a:xfrm>
            <a:off x="1823225" y="1285910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fr-FR" sz="1400" dirty="0"/>
              <a:t>Analyse des candidatures</a:t>
            </a: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F4FE1821-B5C0-43B3-8F09-0A09981E85C5}"/>
              </a:ext>
            </a:extLst>
          </p:cNvPr>
          <p:cNvCxnSpPr>
            <a:cxnSpLocks/>
          </p:cNvCxnSpPr>
          <p:nvPr/>
        </p:nvCxnSpPr>
        <p:spPr>
          <a:xfrm>
            <a:off x="3429000" y="1105463"/>
            <a:ext cx="0" cy="18044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43EDB54-7E8E-4A30-A950-204B6DCB2BFB}"/>
              </a:ext>
            </a:extLst>
          </p:cNvPr>
          <p:cNvSpPr/>
          <p:nvPr/>
        </p:nvSpPr>
        <p:spPr>
          <a:xfrm>
            <a:off x="1823225" y="1772370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fr-FR" sz="1400" dirty="0"/>
              <a:t>Invitation à soumissionner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96C6DE1-5B3F-4065-BAF0-6139A21445B6}"/>
              </a:ext>
            </a:extLst>
          </p:cNvPr>
          <p:cNvSpPr/>
          <p:nvPr/>
        </p:nvSpPr>
        <p:spPr>
          <a:xfrm>
            <a:off x="2047875" y="2259470"/>
            <a:ext cx="27622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400" dirty="0"/>
              <a:t>Visite de site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E8078E57-3085-4D80-AC37-DFDBAE98115A}"/>
              </a:ext>
            </a:extLst>
          </p:cNvPr>
          <p:cNvCxnSpPr>
            <a:cxnSpLocks/>
          </p:cNvCxnSpPr>
          <p:nvPr/>
        </p:nvCxnSpPr>
        <p:spPr>
          <a:xfrm flipH="1">
            <a:off x="3428166" y="1593687"/>
            <a:ext cx="1669" cy="17868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11AB4C1B-56C1-4327-99E0-2FC80B813460}"/>
              </a:ext>
            </a:extLst>
          </p:cNvPr>
          <p:cNvCxnSpPr>
            <a:cxnSpLocks/>
          </p:cNvCxnSpPr>
          <p:nvPr/>
        </p:nvCxnSpPr>
        <p:spPr>
          <a:xfrm flipH="1">
            <a:off x="3427860" y="2080147"/>
            <a:ext cx="2281" cy="17932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32A4C68B-9F42-452A-B149-5D0C21B02F72}"/>
              </a:ext>
            </a:extLst>
          </p:cNvPr>
          <p:cNvSpPr/>
          <p:nvPr/>
        </p:nvSpPr>
        <p:spPr>
          <a:xfrm>
            <a:off x="1823225" y="2747265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fr-FR" sz="1400" dirty="0"/>
              <a:t>Remise de 1</a:t>
            </a:r>
            <a:r>
              <a:rPr lang="fr-FR" sz="1400" baseline="30000" dirty="0"/>
              <a:t>ère</a:t>
            </a:r>
            <a:r>
              <a:rPr lang="fr-FR" sz="1400" dirty="0"/>
              <a:t> proposition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FE125E08-A7FB-4885-A69D-B3B74336A86F}"/>
              </a:ext>
            </a:extLst>
          </p:cNvPr>
          <p:cNvCxnSpPr>
            <a:cxnSpLocks/>
          </p:cNvCxnSpPr>
          <p:nvPr/>
        </p:nvCxnSpPr>
        <p:spPr>
          <a:xfrm>
            <a:off x="3427865" y="2567247"/>
            <a:ext cx="2270" cy="1800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F72CE48-1027-4C0B-8862-AF55A1EDBB4B}"/>
              </a:ext>
            </a:extLst>
          </p:cNvPr>
          <p:cNvSpPr/>
          <p:nvPr/>
        </p:nvSpPr>
        <p:spPr>
          <a:xfrm>
            <a:off x="1008406" y="3232014"/>
            <a:ext cx="4841188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400" dirty="0"/>
              <a:t>Analyse de la 1</a:t>
            </a:r>
            <a:r>
              <a:rPr lang="fr-FR" sz="1400" baseline="30000" dirty="0"/>
              <a:t>ère</a:t>
            </a:r>
            <a:r>
              <a:rPr lang="fr-FR" sz="1400" dirty="0"/>
              <a:t> proposition, ouverture du dialogue compétitif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698112D-55FD-42E0-B0AB-BF6632E4CCEE}"/>
              </a:ext>
            </a:extLst>
          </p:cNvPr>
          <p:cNvSpPr/>
          <p:nvPr/>
        </p:nvSpPr>
        <p:spPr>
          <a:xfrm>
            <a:off x="1823225" y="4197398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400" dirty="0"/>
              <a:t>Remise de la 2</a:t>
            </a:r>
            <a:r>
              <a:rPr lang="fr-FR" sz="1400" baseline="30000" dirty="0"/>
              <a:t>ème</a:t>
            </a:r>
            <a:r>
              <a:rPr lang="fr-FR" sz="1400" dirty="0"/>
              <a:t> proposition</a:t>
            </a:r>
            <a:endParaRPr lang="fr-FR" sz="1600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D3BFB845-28CE-45BE-BE04-5C6FEE92C8C3}"/>
              </a:ext>
            </a:extLst>
          </p:cNvPr>
          <p:cNvSpPr txBox="1"/>
          <p:nvPr/>
        </p:nvSpPr>
        <p:spPr>
          <a:xfrm>
            <a:off x="6020848" y="2923891"/>
            <a:ext cx="346249" cy="3193125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fr-FR" sz="1050" dirty="0"/>
              <a:t>Si besoin, possibilité de faire jusque 4  tours de dialogues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70389B6-41F8-4CE5-A908-A05E12102FC9}"/>
              </a:ext>
            </a:extLst>
          </p:cNvPr>
          <p:cNvSpPr/>
          <p:nvPr/>
        </p:nvSpPr>
        <p:spPr>
          <a:xfrm>
            <a:off x="1081088" y="3711303"/>
            <a:ext cx="4695825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400" dirty="0"/>
              <a:t>1</a:t>
            </a:r>
            <a:r>
              <a:rPr lang="fr-FR" sz="1400" baseline="30000" dirty="0"/>
              <a:t>er</a:t>
            </a:r>
            <a:r>
              <a:rPr lang="fr-FR" sz="1400" dirty="0"/>
              <a:t> tour de dialogue (réajustement de la proposition)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D618F49-7BF1-44CE-BBC7-A1C46229A54F}"/>
              </a:ext>
            </a:extLst>
          </p:cNvPr>
          <p:cNvSpPr/>
          <p:nvPr/>
        </p:nvSpPr>
        <p:spPr>
          <a:xfrm>
            <a:off x="1823225" y="7013897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fr-FR" sz="1400" dirty="0"/>
              <a:t>Analyse des offres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F4996C0-E4C1-42EB-9C2E-37786031AE3B}"/>
              </a:ext>
            </a:extLst>
          </p:cNvPr>
          <p:cNvSpPr/>
          <p:nvPr/>
        </p:nvSpPr>
        <p:spPr>
          <a:xfrm>
            <a:off x="1823225" y="7947987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fr-FR" sz="1400" dirty="0"/>
              <a:t>Attribution du marché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68695FC-D80C-43BC-89DB-BD095FCC492A}"/>
              </a:ext>
            </a:extLst>
          </p:cNvPr>
          <p:cNvSpPr/>
          <p:nvPr/>
        </p:nvSpPr>
        <p:spPr>
          <a:xfrm>
            <a:off x="1813694" y="8416529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fr-FR" sz="1400" dirty="0"/>
              <a:t>Notification du marché</a:t>
            </a:r>
          </a:p>
        </p:txBody>
      </p:sp>
      <p:pic>
        <p:nvPicPr>
          <p:cNvPr id="85" name="Picture 22">
            <a:extLst>
              <a:ext uri="{FF2B5EF4-FFF2-40B4-BE49-F238E27FC236}">
                <a16:creationId xmlns:a16="http://schemas.microsoft.com/office/drawing/2014/main" id="{97A03C44-A20A-4FA8-ADEA-35D8F4A0E18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7996" y="19473"/>
            <a:ext cx="1215608" cy="465182"/>
          </a:xfrm>
          <a:prstGeom prst="rect">
            <a:avLst/>
          </a:prstGeom>
        </p:spPr>
      </p:pic>
      <p:sp>
        <p:nvSpPr>
          <p:cNvPr id="163" name="Rectangle 162">
            <a:extLst>
              <a:ext uri="{FF2B5EF4-FFF2-40B4-BE49-F238E27FC236}">
                <a16:creationId xmlns:a16="http://schemas.microsoft.com/office/drawing/2014/main" id="{B3BC5A71-2364-4186-BDB6-5F955753510B}"/>
              </a:ext>
            </a:extLst>
          </p:cNvPr>
          <p:cNvSpPr/>
          <p:nvPr/>
        </p:nvSpPr>
        <p:spPr>
          <a:xfrm>
            <a:off x="1419440" y="5153906"/>
            <a:ext cx="4019120" cy="292388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300" dirty="0"/>
              <a:t>2</a:t>
            </a:r>
            <a:r>
              <a:rPr lang="fr-FR" sz="1300" baseline="30000" dirty="0"/>
              <a:t>ème</a:t>
            </a:r>
            <a:r>
              <a:rPr lang="fr-FR" sz="1300" dirty="0"/>
              <a:t> tour de dialogue (réajustement de la proposition)</a:t>
            </a:r>
          </a:p>
        </p:txBody>
      </p:sp>
      <p:cxnSp>
        <p:nvCxnSpPr>
          <p:cNvPr id="173" name="Connecteur droit avec flèche 172">
            <a:extLst>
              <a:ext uri="{FF2B5EF4-FFF2-40B4-BE49-F238E27FC236}">
                <a16:creationId xmlns:a16="http://schemas.microsoft.com/office/drawing/2014/main" id="{DFDAC2BE-7BC9-4BB8-8E01-DBCBE29DEBA7}"/>
              </a:ext>
            </a:extLst>
          </p:cNvPr>
          <p:cNvCxnSpPr>
            <a:cxnSpLocks/>
          </p:cNvCxnSpPr>
          <p:nvPr/>
        </p:nvCxnSpPr>
        <p:spPr>
          <a:xfrm flipH="1">
            <a:off x="3429000" y="4019080"/>
            <a:ext cx="1" cy="17831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5" name="Rectangle 194">
            <a:extLst>
              <a:ext uri="{FF2B5EF4-FFF2-40B4-BE49-F238E27FC236}">
                <a16:creationId xmlns:a16="http://schemas.microsoft.com/office/drawing/2014/main" id="{E0B42A5C-3CAC-4B91-A6A8-E9FD0F04C5BE}"/>
              </a:ext>
            </a:extLst>
          </p:cNvPr>
          <p:cNvSpPr/>
          <p:nvPr/>
        </p:nvSpPr>
        <p:spPr>
          <a:xfrm>
            <a:off x="1823225" y="4675652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400" dirty="0"/>
              <a:t>Analyse de la 2</a:t>
            </a:r>
            <a:r>
              <a:rPr lang="fr-FR" sz="1400" baseline="30000" dirty="0"/>
              <a:t>ème</a:t>
            </a:r>
            <a:r>
              <a:rPr lang="fr-FR" sz="1400" dirty="0"/>
              <a:t> proposition</a:t>
            </a:r>
          </a:p>
        </p:txBody>
      </p:sp>
      <p:cxnSp>
        <p:nvCxnSpPr>
          <p:cNvPr id="197" name="Connecteur droit avec flèche 196">
            <a:extLst>
              <a:ext uri="{FF2B5EF4-FFF2-40B4-BE49-F238E27FC236}">
                <a16:creationId xmlns:a16="http://schemas.microsoft.com/office/drawing/2014/main" id="{7B3515E1-0E65-45CF-93E5-1A6D37ABCF03}"/>
              </a:ext>
            </a:extLst>
          </p:cNvPr>
          <p:cNvCxnSpPr>
            <a:cxnSpLocks/>
          </p:cNvCxnSpPr>
          <p:nvPr/>
        </p:nvCxnSpPr>
        <p:spPr>
          <a:xfrm flipH="1">
            <a:off x="3429000" y="4505175"/>
            <a:ext cx="1" cy="17047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Connecteur droit avec flèche 200">
            <a:extLst>
              <a:ext uri="{FF2B5EF4-FFF2-40B4-BE49-F238E27FC236}">
                <a16:creationId xmlns:a16="http://schemas.microsoft.com/office/drawing/2014/main" id="{70DE830D-1FC4-4340-ABA6-E4375FB2DFA6}"/>
              </a:ext>
            </a:extLst>
          </p:cNvPr>
          <p:cNvCxnSpPr>
            <a:cxnSpLocks/>
          </p:cNvCxnSpPr>
          <p:nvPr/>
        </p:nvCxnSpPr>
        <p:spPr>
          <a:xfrm flipH="1">
            <a:off x="3429000" y="4983429"/>
            <a:ext cx="1" cy="17047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5" name="Connecteur droit avec flèche 214">
            <a:extLst>
              <a:ext uri="{FF2B5EF4-FFF2-40B4-BE49-F238E27FC236}">
                <a16:creationId xmlns:a16="http://schemas.microsoft.com/office/drawing/2014/main" id="{E3A68D5E-A61E-4A65-BC0E-4EBD91F10257}"/>
              </a:ext>
            </a:extLst>
          </p:cNvPr>
          <p:cNvCxnSpPr>
            <a:cxnSpLocks/>
          </p:cNvCxnSpPr>
          <p:nvPr/>
        </p:nvCxnSpPr>
        <p:spPr>
          <a:xfrm flipH="1">
            <a:off x="3429000" y="3055042"/>
            <a:ext cx="1" cy="17697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4" name="Connecteur droit avec flèche 223">
            <a:extLst>
              <a:ext uri="{FF2B5EF4-FFF2-40B4-BE49-F238E27FC236}">
                <a16:creationId xmlns:a16="http://schemas.microsoft.com/office/drawing/2014/main" id="{1F9FFDF4-5ACA-47D9-80B1-58550E7B1ACE}"/>
              </a:ext>
            </a:extLst>
          </p:cNvPr>
          <p:cNvCxnSpPr>
            <a:cxnSpLocks/>
          </p:cNvCxnSpPr>
          <p:nvPr/>
        </p:nvCxnSpPr>
        <p:spPr>
          <a:xfrm>
            <a:off x="3429000" y="3539791"/>
            <a:ext cx="0" cy="17151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9" name="Parenthèse fermante 248">
            <a:extLst>
              <a:ext uri="{FF2B5EF4-FFF2-40B4-BE49-F238E27FC236}">
                <a16:creationId xmlns:a16="http://schemas.microsoft.com/office/drawing/2014/main" id="{21A228EC-F680-4356-8D11-CD20754967A9}"/>
              </a:ext>
            </a:extLst>
          </p:cNvPr>
          <p:cNvSpPr/>
          <p:nvPr/>
        </p:nvSpPr>
        <p:spPr>
          <a:xfrm>
            <a:off x="5746999" y="3143528"/>
            <a:ext cx="244079" cy="2788169"/>
          </a:xfrm>
          <a:prstGeom prst="rightBracket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50C3651C-7FD5-453D-8D3A-7CD30FA8C3AF}"/>
              </a:ext>
            </a:extLst>
          </p:cNvPr>
          <p:cNvSpPr/>
          <p:nvPr/>
        </p:nvSpPr>
        <p:spPr>
          <a:xfrm>
            <a:off x="1823225" y="5616771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400" dirty="0"/>
              <a:t>Arrêt du dialogue</a:t>
            </a: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E51B46C9-21E6-4565-BA77-B3D08E075695}"/>
              </a:ext>
            </a:extLst>
          </p:cNvPr>
          <p:cNvSpPr/>
          <p:nvPr/>
        </p:nvSpPr>
        <p:spPr>
          <a:xfrm>
            <a:off x="1760474" y="6086683"/>
            <a:ext cx="3337053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400" dirty="0"/>
              <a:t>Invitation à remettre une offre (complète)</a:t>
            </a:r>
          </a:p>
        </p:txBody>
      </p:sp>
      <p:sp>
        <p:nvSpPr>
          <p:cNvPr id="263" name="Rectangle 262">
            <a:extLst>
              <a:ext uri="{FF2B5EF4-FFF2-40B4-BE49-F238E27FC236}">
                <a16:creationId xmlns:a16="http://schemas.microsoft.com/office/drawing/2014/main" id="{786F7734-3A3B-4C31-AC92-25BAC04BAB06}"/>
              </a:ext>
            </a:extLst>
          </p:cNvPr>
          <p:cNvSpPr/>
          <p:nvPr/>
        </p:nvSpPr>
        <p:spPr>
          <a:xfrm>
            <a:off x="1823225" y="6548349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fr-FR" sz="1400" dirty="0"/>
              <a:t>Remise de l’offre</a:t>
            </a:r>
          </a:p>
        </p:txBody>
      </p:sp>
      <p:cxnSp>
        <p:nvCxnSpPr>
          <p:cNvPr id="300" name="Connecteur droit avec flèche 299">
            <a:extLst>
              <a:ext uri="{FF2B5EF4-FFF2-40B4-BE49-F238E27FC236}">
                <a16:creationId xmlns:a16="http://schemas.microsoft.com/office/drawing/2014/main" id="{3A698B58-E7B2-4D65-BD78-5CE3AA8E6D83}"/>
              </a:ext>
            </a:extLst>
          </p:cNvPr>
          <p:cNvCxnSpPr>
            <a:cxnSpLocks/>
          </p:cNvCxnSpPr>
          <p:nvPr/>
        </p:nvCxnSpPr>
        <p:spPr>
          <a:xfrm flipH="1">
            <a:off x="3428999" y="5446294"/>
            <a:ext cx="2" cy="17047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4" name="Connecteur droit avec flèche 303">
            <a:extLst>
              <a:ext uri="{FF2B5EF4-FFF2-40B4-BE49-F238E27FC236}">
                <a16:creationId xmlns:a16="http://schemas.microsoft.com/office/drawing/2014/main" id="{2F370569-11B6-4255-B969-FEA7CC1FBFEB}"/>
              </a:ext>
            </a:extLst>
          </p:cNvPr>
          <p:cNvCxnSpPr>
            <a:cxnSpLocks/>
          </p:cNvCxnSpPr>
          <p:nvPr/>
        </p:nvCxnSpPr>
        <p:spPr>
          <a:xfrm flipH="1">
            <a:off x="3429000" y="5924548"/>
            <a:ext cx="1" cy="16213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8" name="Connecteur droit avec flèche 307">
            <a:extLst>
              <a:ext uri="{FF2B5EF4-FFF2-40B4-BE49-F238E27FC236}">
                <a16:creationId xmlns:a16="http://schemas.microsoft.com/office/drawing/2014/main" id="{011B6FBE-B375-4BDF-B092-F0D0D8EDB9F9}"/>
              </a:ext>
            </a:extLst>
          </p:cNvPr>
          <p:cNvCxnSpPr>
            <a:cxnSpLocks/>
          </p:cNvCxnSpPr>
          <p:nvPr/>
        </p:nvCxnSpPr>
        <p:spPr>
          <a:xfrm>
            <a:off x="3428999" y="6394460"/>
            <a:ext cx="2" cy="15388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0" name="Connecteur droit avec flèche 309">
            <a:extLst>
              <a:ext uri="{FF2B5EF4-FFF2-40B4-BE49-F238E27FC236}">
                <a16:creationId xmlns:a16="http://schemas.microsoft.com/office/drawing/2014/main" id="{7DE2FA4B-BEF8-4E90-8106-175318ED07E9}"/>
              </a:ext>
            </a:extLst>
          </p:cNvPr>
          <p:cNvCxnSpPr>
            <a:cxnSpLocks/>
          </p:cNvCxnSpPr>
          <p:nvPr/>
        </p:nvCxnSpPr>
        <p:spPr>
          <a:xfrm flipH="1">
            <a:off x="3428999" y="6856126"/>
            <a:ext cx="3" cy="15777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3" name="Connecteur droit avec flèche 312">
            <a:extLst>
              <a:ext uri="{FF2B5EF4-FFF2-40B4-BE49-F238E27FC236}">
                <a16:creationId xmlns:a16="http://schemas.microsoft.com/office/drawing/2014/main" id="{AE336554-5D11-44D7-8327-E70C59CFD52A}"/>
              </a:ext>
            </a:extLst>
          </p:cNvPr>
          <p:cNvCxnSpPr>
            <a:cxnSpLocks/>
          </p:cNvCxnSpPr>
          <p:nvPr/>
        </p:nvCxnSpPr>
        <p:spPr>
          <a:xfrm flipH="1">
            <a:off x="3429000" y="7321674"/>
            <a:ext cx="1" cy="18849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9" name="Connecteur droit avec flèche 318">
            <a:extLst>
              <a:ext uri="{FF2B5EF4-FFF2-40B4-BE49-F238E27FC236}">
                <a16:creationId xmlns:a16="http://schemas.microsoft.com/office/drawing/2014/main" id="{DD890B53-07CF-4710-882C-995CB298D156}"/>
              </a:ext>
            </a:extLst>
          </p:cNvPr>
          <p:cNvCxnSpPr>
            <a:cxnSpLocks/>
          </p:cNvCxnSpPr>
          <p:nvPr/>
        </p:nvCxnSpPr>
        <p:spPr>
          <a:xfrm flipH="1">
            <a:off x="3429000" y="8255764"/>
            <a:ext cx="9531" cy="1607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6" name="Rectangle 325">
            <a:extLst>
              <a:ext uri="{FF2B5EF4-FFF2-40B4-BE49-F238E27FC236}">
                <a16:creationId xmlns:a16="http://schemas.microsoft.com/office/drawing/2014/main" id="{F16C71E8-93A0-455B-A945-BA267C1C51D1}"/>
              </a:ext>
            </a:extLst>
          </p:cNvPr>
          <p:cNvSpPr/>
          <p:nvPr/>
        </p:nvSpPr>
        <p:spPr>
          <a:xfrm>
            <a:off x="1823225" y="7482439"/>
            <a:ext cx="3211551" cy="307777"/>
          </a:xfrm>
          <a:prstGeom prst="rect">
            <a:avLst/>
          </a:prstGeom>
          <a:solidFill>
            <a:srgbClr val="66C1BF"/>
          </a:solidFill>
          <a:ln>
            <a:solidFill>
              <a:srgbClr val="66C1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fr-FR" sz="1400" dirty="0"/>
              <a:t>Mise au point avec le candidat retenu</a:t>
            </a:r>
          </a:p>
        </p:txBody>
      </p:sp>
      <p:cxnSp>
        <p:nvCxnSpPr>
          <p:cNvPr id="337" name="Connecteur droit avec flèche 336">
            <a:extLst>
              <a:ext uri="{FF2B5EF4-FFF2-40B4-BE49-F238E27FC236}">
                <a16:creationId xmlns:a16="http://schemas.microsoft.com/office/drawing/2014/main" id="{F1F3595E-2C84-4A62-A88A-6F7E4B1A1BBC}"/>
              </a:ext>
            </a:extLst>
          </p:cNvPr>
          <p:cNvCxnSpPr>
            <a:cxnSpLocks/>
          </p:cNvCxnSpPr>
          <p:nvPr/>
        </p:nvCxnSpPr>
        <p:spPr>
          <a:xfrm>
            <a:off x="3429000" y="7790216"/>
            <a:ext cx="0" cy="15777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7262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F655D-3301-418C-8A68-2B6F1458E6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0A708DD-58FF-46F7-905F-B473D460EE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7A1EEA0-859B-4BF9-9086-490EB0CDE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54B3-CE83-4C05-B2A0-E13090E2658F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42B5C9-67AA-43C2-AF75-2E7B58CEF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F7073B8-68DC-4728-AA3E-3D5F22B6A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BEE0-7097-445B-9F79-C9DA823423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962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547C61-B58B-4E1B-BCB9-CA26EACB1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02B1118-8F5B-44BB-AE3C-9D1ECE3A02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7189E7-EE66-4A8E-89FE-24DD55896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54B3-CE83-4C05-B2A0-E13090E2658F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D71177-74F6-4B0D-8954-A5817D0CB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E4C72A-E457-4D83-A159-735AB1D63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BEE0-7097-445B-9F79-C9DA823423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796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EC4A0AC-64A4-45B4-B4D0-6E30EB15BA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A712730-8BC5-43D6-B59A-43E11961ED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D5920F-4BCC-445C-8C1F-400658AFB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54B3-CE83-4C05-B2A0-E13090E2658F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329382-8C96-4404-B520-26E347EF9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55D03F-9058-4F0B-A7C5-10DC66F7C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BEE0-7097-445B-9F79-C9DA823423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621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FBB0FB-063B-462A-95AF-5F8FCD311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CCEB0A-03E5-44AD-85A7-22B5E775A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BBC1A9-0D41-4455-9117-C01803CA0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54B3-CE83-4C05-B2A0-E13090E2658F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119D5D-6AB0-4BC1-A1D8-090A71C3A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94266AB-30A0-4211-8629-EA169C4E7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BEE0-7097-445B-9F79-C9DA823423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60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6B92C6-ADE3-4FD5-960C-F07479833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876BE55-DE9C-49AE-82B9-10EDD06F37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47F76A-A34C-495B-A7E1-4B0D4F92C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54B3-CE83-4C05-B2A0-E13090E2658F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A93A5C-612B-49AE-BB88-B9BF8439B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8626F8-BEE3-4C5B-A981-ABF3FC5D8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BEE0-7097-445B-9F79-C9DA823423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437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763F10-2C04-4A1D-9C33-C63898363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B22C22-2A9B-4B5E-9A9F-1EAD198AC4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411DE90-7FB5-44D0-BB9D-1138131FD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B31B098-7E32-415B-BDFC-00FE361DB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54B3-CE83-4C05-B2A0-E13090E2658F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C68D02A-EA76-4831-9152-3D5A4726E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3D332B7-7C1B-495A-B5C2-DA42D6306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BEE0-7097-445B-9F79-C9DA823423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8160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EEEDCA-6B90-493A-9B9A-B192D570B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FF0478-0DFA-4C4F-BD28-20028F012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17410B6-F29F-4728-9E71-06507B316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958E476-AF57-46DF-B630-2A8C16DAF1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8AA5040-7DE3-4773-8265-219CC3B732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CC78880-E137-4D87-B78B-75AF87787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54B3-CE83-4C05-B2A0-E13090E2658F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8D6985C-7998-4774-AAD8-0CA3CC366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80F764A-9AB5-480B-B279-E61971728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BEE0-7097-445B-9F79-C9DA823423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340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E99E96-8B52-4E27-A498-A94AD6D2E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1DDA78F-2D07-42C8-95C4-22AA28D85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54B3-CE83-4C05-B2A0-E13090E2658F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C87B73-D8F1-477B-A07E-8D7C06C76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6A1B9CF-09B2-483C-B5BE-DB6C1017F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BEE0-7097-445B-9F79-C9DA823423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618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225D3A2-DE8A-43D6-8CED-995988C5B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54B3-CE83-4C05-B2A0-E13090E2658F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A76B8EE-64B4-44F5-B679-515B86A10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8AF02D3-D881-4FA9-90DD-C2E4E933B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BEE0-7097-445B-9F79-C9DA823423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23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F43174-DD64-4A90-AC0C-77D5F6C50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8EF66D6-5E85-450F-864B-5F44A47BE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DB844FE-E2B2-49D4-BDF3-AEC0CD758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4328CA3-E7C5-47B8-A339-4EC735641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54B3-CE83-4C05-B2A0-E13090E2658F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EBBB7C-F504-4C64-95AB-16F7AA6CC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4D26829-DAA4-4E05-B1F9-6CF7F154C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BEE0-7097-445B-9F79-C9DA823423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559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608B09-B67E-42A8-AAFB-0B05E1119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8C8D494-3FD5-4857-BA3E-72747A828D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A54E094-E7B8-436A-AFBD-4014A3A518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163344-2041-4A78-967A-4D670F4DA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B54B3-CE83-4C05-B2A0-E13090E2658F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11E7726-153D-450D-BD45-74478BB7E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FFE6C9-585F-4454-AF55-0AE0FBAA0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BEE0-7097-445B-9F79-C9DA823423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7487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B193FBD-D84D-41C2-A1E9-3DB06D18F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623185-949B-410C-B124-FEFFB23B8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E9AB8A-EB93-4CF8-A336-8B944A0DF7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B54B3-CE83-4C05-B2A0-E13090E2658F}" type="datetimeFigureOut">
              <a:rPr lang="fr-FR" smtClean="0"/>
              <a:t>11/07/2025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5E10DF-E215-4DC7-8371-1FAF0EEF9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C7871DE-77E7-4A5D-AA56-4B77E8CDC7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5BEE0-7097-445B-9F79-C9DA823423F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506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4DA559-F394-4FDA-8B4C-6AC4765FB7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D82DFE4-98DE-45DB-A6B0-6A59D87462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1397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4DA559-F394-4FDA-8B4C-6AC4765FB7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D82DFE4-98DE-45DB-A6B0-6A59D87462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041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197</Words>
  <Application>Microsoft Office PowerPoint</Application>
  <PresentationFormat>Grand écran</PresentationFormat>
  <Paragraphs>42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Tristan Daguse</dc:creator>
  <cp:lastModifiedBy>Amandine Combre</cp:lastModifiedBy>
  <cp:revision>26</cp:revision>
  <dcterms:created xsi:type="dcterms:W3CDTF">2025-05-16T08:46:44Z</dcterms:created>
  <dcterms:modified xsi:type="dcterms:W3CDTF">2025-07-11T12:29:30Z</dcterms:modified>
</cp:coreProperties>
</file>